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9" r:id="rId2"/>
    <p:sldId id="410" r:id="rId3"/>
    <p:sldId id="411" r:id="rId4"/>
    <p:sldId id="309" r:id="rId5"/>
    <p:sldId id="314" r:id="rId6"/>
    <p:sldId id="315" r:id="rId7"/>
    <p:sldId id="305" r:id="rId8"/>
    <p:sldId id="310" r:id="rId9"/>
    <p:sldId id="306" r:id="rId10"/>
    <p:sldId id="311" r:id="rId11"/>
    <p:sldId id="412" r:id="rId12"/>
    <p:sldId id="413" r:id="rId13"/>
    <p:sldId id="316" r:id="rId14"/>
    <p:sldId id="317" r:id="rId15"/>
    <p:sldId id="415" r:id="rId16"/>
    <p:sldId id="414" r:id="rId17"/>
    <p:sldId id="320" r:id="rId18"/>
    <p:sldId id="321" r:id="rId19"/>
    <p:sldId id="318" r:id="rId20"/>
    <p:sldId id="319" r:id="rId21"/>
    <p:sldId id="307" r:id="rId22"/>
    <p:sldId id="312" r:id="rId23"/>
    <p:sldId id="308" r:id="rId24"/>
    <p:sldId id="313" r:id="rId25"/>
    <p:sldId id="322" r:id="rId26"/>
    <p:sldId id="323" r:id="rId27"/>
    <p:sldId id="420" r:id="rId28"/>
    <p:sldId id="328" r:id="rId29"/>
    <p:sldId id="329" r:id="rId30"/>
    <p:sldId id="332" r:id="rId31"/>
    <p:sldId id="333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8" r:id="rId53"/>
    <p:sldId id="367" r:id="rId54"/>
    <p:sldId id="360" r:id="rId55"/>
    <p:sldId id="363" r:id="rId56"/>
    <p:sldId id="364" r:id="rId57"/>
    <p:sldId id="365" r:id="rId58"/>
    <p:sldId id="416" r:id="rId59"/>
    <p:sldId id="417" r:id="rId60"/>
    <p:sldId id="368" r:id="rId61"/>
    <p:sldId id="369" r:id="rId62"/>
    <p:sldId id="370" r:id="rId63"/>
    <p:sldId id="371" r:id="rId64"/>
    <p:sldId id="418" r:id="rId65"/>
    <p:sldId id="419" r:id="rId66"/>
    <p:sldId id="372" r:id="rId67"/>
    <p:sldId id="373" r:id="rId68"/>
    <p:sldId id="374" r:id="rId69"/>
    <p:sldId id="375" r:id="rId70"/>
    <p:sldId id="376" r:id="rId71"/>
    <p:sldId id="377" r:id="rId72"/>
    <p:sldId id="378" r:id="rId73"/>
    <p:sldId id="379" r:id="rId74"/>
    <p:sldId id="380" r:id="rId75"/>
    <p:sldId id="381" r:id="rId76"/>
    <p:sldId id="382" r:id="rId77"/>
    <p:sldId id="383" r:id="rId78"/>
    <p:sldId id="384" r:id="rId79"/>
    <p:sldId id="385" r:id="rId80"/>
    <p:sldId id="386" r:id="rId81"/>
    <p:sldId id="387" r:id="rId82"/>
    <p:sldId id="388" r:id="rId83"/>
    <p:sldId id="389" r:id="rId84"/>
    <p:sldId id="390" r:id="rId85"/>
    <p:sldId id="391" r:id="rId86"/>
    <p:sldId id="392" r:id="rId87"/>
    <p:sldId id="393" r:id="rId88"/>
    <p:sldId id="394" r:id="rId89"/>
    <p:sldId id="395" r:id="rId90"/>
    <p:sldId id="397" r:id="rId91"/>
    <p:sldId id="398" r:id="rId92"/>
    <p:sldId id="399" r:id="rId93"/>
    <p:sldId id="400" r:id="rId94"/>
    <p:sldId id="401" r:id="rId95"/>
    <p:sldId id="402" r:id="rId96"/>
    <p:sldId id="403" r:id="rId97"/>
    <p:sldId id="404" r:id="rId98"/>
    <p:sldId id="405" r:id="rId99"/>
    <p:sldId id="406" r:id="rId100"/>
    <p:sldId id="407" r:id="rId101"/>
    <p:sldId id="408" r:id="rId10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BC7B7"/>
    <a:srgbClr val="66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5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5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4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9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3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94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2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3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3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0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FORMULAS to NAMES  IONIC and MOLECULAR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Here are 50 chances for you to look at a formula and determine the proper or stock name of the compound.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You should first decide if it’s IONIC or MOLECULAR. 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You can tell if the 1st atom or part is a METAL, it’s ionic.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If the 1st atom is a NONMETAL, then it’s is molecular.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The only exception is AMMONIUM, which is NH</a:t>
            </a:r>
            <a:r>
              <a:rPr lang="en-US" sz="2800" baseline="-25000" dirty="0">
                <a:latin typeface="Comic Sans MS" panose="030F0702030302020204" pitchFamily="66" charset="0"/>
              </a:rPr>
              <a:t>4</a:t>
            </a:r>
            <a:r>
              <a:rPr lang="en-US" sz="2800" baseline="30000" dirty="0">
                <a:latin typeface="Comic Sans MS" panose="030F0702030302020204" pitchFamily="66" charset="0"/>
              </a:rPr>
              <a:t>+1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br>
              <a:rPr lang="en-US" sz="2800" dirty="0">
                <a:latin typeface="Comic Sans MS" panose="030F0702030302020204" pitchFamily="66" charset="0"/>
              </a:rPr>
            </a:br>
            <a:r>
              <a:rPr lang="en-US" sz="2800" dirty="0">
                <a:latin typeface="Comic Sans MS" panose="030F0702030302020204" pitchFamily="66" charset="0"/>
              </a:rPr>
              <a:t>Ammonium is a polyatomic cation, it is ionic.  </a:t>
            </a:r>
          </a:p>
        </p:txBody>
      </p:sp>
    </p:spTree>
    <p:extLst>
      <p:ext uri="{BB962C8B-B14F-4D97-AF65-F5344CB8AC3E}">
        <p14:creationId xmlns:p14="http://schemas.microsoft.com/office/powerpoint/2010/main" val="405390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Grade yourself harshly:  it’s right or it’s wrong. 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Almost right is all wrong. 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Fix your errors, you are making yourself a key - for home practice.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Do this again before Thursday!</a:t>
            </a:r>
          </a:p>
          <a:p>
            <a:br>
              <a:rPr lang="en-US" sz="2800" dirty="0">
                <a:latin typeface="Comic Sans MS" panose="030F0702030302020204" pitchFamily="66" charset="0"/>
              </a:rPr>
            </a:br>
            <a:r>
              <a:rPr lang="en-US" sz="2800" dirty="0">
                <a:latin typeface="Comic Sans MS" panose="030F0702030302020204" pitchFamily="66" charset="0"/>
              </a:rPr>
              <a:t>Learn the rules for naming compounds (one page in the BASICS).  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527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endParaRPr lang="en-US" sz="8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C0EA0-7BA1-0EBE-A284-9B5F72CB846A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09167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Mg is a metal, this is an ionic compound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2:2 ratio becomes 1:1</a:t>
            </a: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Oxide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3240AB-2623-B48A-6999-3F4863E5A17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4407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2AF023-50A8-4289-1C58-D4EDD273D072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464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Ta is a metal, this is an ionic compound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 </a:t>
            </a: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Tantalum fluoride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RN, only 1 kind of cation)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C01EE-70E0-380D-F524-892EFAA7AFC4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5391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SrCl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1B784-2459-8359-64E9-F96216DC3D3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0955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SrCl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metal, this is an ionic compound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</a:t>
            </a:r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Strontium chloride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92855-CB28-7044-B0C0-90192837495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98245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NiBr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BB7EFC-9D39-1063-CAFF-9FA549E299A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443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NiBr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Ni is a transitional metal, this is an ionic compound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Nickel III Bromide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AFCEE7-1A7F-1204-EEA9-731116FB5EE0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3950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285A9-F3A1-FD64-7551-D0D0C86E092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87989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sz="5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tetrahydride</a:t>
            </a:r>
            <a:endParaRPr lang="en-US" sz="5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(AKA methane)</a:t>
            </a:r>
            <a:endParaRPr 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EE8C67-8305-662E-2805-B31D7B269BA4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5718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4007B-A2F2-A975-0607-02035D7C516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70270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transitional metal, this is an ionic compound</a:t>
            </a:r>
          </a:p>
          <a:p>
            <a:pPr algn="ctr"/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makes a +4 cation here  Ti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b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makes a -2 anion  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2:4 ratio becomes 1:2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Titanium IV oxide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B9B371-A3EC-1FAD-14A7-1941C194E190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85817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3785BF-93E2-336D-FBEF-3A2146B52E4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73898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N is a nonmetal, this is an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 dioxide</a:t>
            </a: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267A7-ED1F-1DEF-B52C-5327D25AEE2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82483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407BB-4781-360F-3C41-CBDF68A2E07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46396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transitional metal, this is an ionic compound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Titanium III oxide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F6901-46FC-D628-F399-4D6F7583C65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5340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6359D1-DFF3-19A2-1B61-8D7F74A3676E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10012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transitional metal, this is an ionic compound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</a:t>
            </a:r>
            <a:b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Titanium II oxide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BDBB96-6599-8AE5-F48B-71E1D9C5938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17159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AlN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F8B88-3D10-42D0-B79A-6C6D996C133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8769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AlN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Al is a metal, this is an ionic compound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3:3 ratio becomes a 1:1 ratio</a:t>
            </a:r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nitride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74E46-1F00-352B-3332-166E76C8D9E9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143841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0C40D7-96C2-9E14-5358-221B81538F2A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22181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P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trichloride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053ACA-822B-CE66-8719-57373945A547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49822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41CEB6-0FDE-717B-4407-DEF856BD68AE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28662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B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Boron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trifluoride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(rhymes with…)</a:t>
            </a:r>
            <a:endParaRPr 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19BFA-F357-582B-D6C5-407E9B756DB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13350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0820C7-FC3C-676D-17A9-F74391B87E73}"/>
              </a:ext>
            </a:extLst>
          </p:cNvPr>
          <p:cNvSpPr txBox="1"/>
          <p:nvPr/>
        </p:nvSpPr>
        <p:spPr>
          <a:xfrm>
            <a:off x="0" y="2537927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Skip 13  </a:t>
            </a:r>
            <a:r>
              <a:rPr lang="en-US" sz="7200" dirty="0">
                <a:latin typeface="Wingdings" panose="05000000000000000000" pitchFamily="2" charset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0306571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11F60-60C4-4670-F2B6-2E2E900978E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481683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N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Dinitrogen trioxide</a:t>
            </a: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5D561-2DCA-3DBB-4968-431C39CEA0C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13782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E87D7-068D-DBC8-0775-7088D6BB5E4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3614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O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difluoride</a:t>
            </a: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40D9C-1A6A-4645-8CB0-10E7DAEA5DDB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029561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F67560-458B-7CB6-9064-C7405038A0A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181184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S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 trioxide</a:t>
            </a: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60E68-80EF-8FB5-B18C-272304CAFCB2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61980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933B4-95BB-A6D4-BEF0-7A2CDA38AEAC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125704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Si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dioxide</a:t>
            </a: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BA8807-6B9F-E9F2-E06E-8A3EABCF6D56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031527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81EEC-3358-B7B5-9046-5343778FCAA1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3657870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SiF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Si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tetrafluoride</a:t>
            </a: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EF3FC-3705-7428-52F7-E0CFA419EE75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62159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5366B8-0E0E-3D41-4954-A41AAEE92BAD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503180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H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Dihydrogen monosulfide</a:t>
            </a:r>
            <a:b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(this is stinky gas!) 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B2B2AD-C459-7574-84F8-4DFCB90C5101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8399065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AsBr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4727F-9566-8047-BD19-E9D87D50938E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12082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AsBr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As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Arsenic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pentabromide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D44358-BF58-2D15-2350-ACD7A30C666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064936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F1A7A-5B5C-E19E-B009-6EDB1164C064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9526704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Se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Selenium trioxide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67E712-5738-AA17-FABD-DB4A5386C1E7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085847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6EDA1D-CF0E-A5E7-7B6D-1C523B0A89C3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796261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P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triiodide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F7F822-C0C0-A569-6D4F-A99D290A3508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108374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FCl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D7648F-0860-166D-C0B5-5011B08377D7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4430098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FCl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F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Fluorine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monochloride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BC1E0-9693-FCC0-FBB6-41AF7C9779D4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006855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HBr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FFCD07-6101-DD05-9040-F879789CFB52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4704144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HBr</a:t>
            </a:r>
            <a:endParaRPr lang="en-US" sz="8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H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monobromide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63309-5CFB-804B-68AD-1B9EF0F0458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610880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SBr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0E389-6ADF-BAE8-9896-F0610FB573AF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2228546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SBr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S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1:6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hexabromide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5D7941-0463-E827-BCC7-86F7974E0C21}"/>
              </a:ext>
            </a:extLst>
          </p:cNvPr>
          <p:cNvSpPr txBox="1"/>
          <p:nvPr/>
        </p:nvSpPr>
        <p:spPr>
          <a:xfrm>
            <a:off x="-1" y="0"/>
            <a:ext cx="1026544" cy="830997"/>
          </a:xfrm>
          <a:prstGeom prst="rect">
            <a:avLst/>
          </a:prstGeom>
          <a:solidFill>
            <a:srgbClr val="FBC7B7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2952423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4E00C-A1D5-8CFB-7D90-D865B574C1F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560642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P is a nonmetal, this is a molecular compound</a:t>
            </a:r>
          </a:p>
          <a:p>
            <a:pPr lvl="0"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Phosphorous pentachloride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408EF-7F3C-46EE-22ED-71F99D66F9A9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3216910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DE3CC-2F85-1B2C-ECF9-8C7193E70404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526688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V is a transitional metal, this is an ionic compound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  </a:t>
            </a:r>
            <a:b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Vanadium III oxide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FF7E8A-8731-A5A4-65CC-5D6CE6E25717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1192042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82DA4-D8C4-697A-B886-1D81F113557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0530239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Cr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Chromium III sulfate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3876AA-0CF6-290C-F260-263E3C97A18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553804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0F0BC-6447-6998-C55D-A1EDF5C4862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1509568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As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Arsenic triiodide</a:t>
            </a: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21033-FF12-E886-E98D-E1DFBD3FAD06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6233690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Ta(OH)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5FBAD-FBD4-5BD8-C6E0-3F7DE0E3DD27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3970566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Ta(OH)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Ta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Tantalum hydroxide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94E4A-16BA-F8DA-D362-CA6BDA726CF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3665554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IrCl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000BB-9279-24CE-4E5B-8A762FF8C81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1731345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IrCl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Cl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Iridium (III) chloride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77771C-209D-F69F-336B-19E53569FE1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5132555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CSe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03284-446B-D711-1629-52BB1931C5F1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4108316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CSe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 is a nonmetal, this is a molecular compound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prefix naming system</a:t>
            </a: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sz="5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diselenide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9A351-460F-3444-B564-33291C1C00C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1646793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25F10A-7709-ECF0-C648-661ECD08AD8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5479827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3:4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Iridium (IV) phosphate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2E0007-5A6E-A4C8-C67C-B41ECBDD4A1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7054055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064009-86DF-1207-AF66-CC92C6DC4A2A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22295222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Zn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Zinc oxide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40E146-B619-DD6D-E9C5-6D7232B61E75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7991515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D94BA1-17AB-B269-F956-A507E640ACB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055852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Cu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oxide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E4ED45-A90C-F4CC-97C4-358646B953AA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331923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B3D7E-DA3B-E536-A103-8319C93082B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2081160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Cu is a transitional metal, this is an ionic compound</a:t>
            </a:r>
          </a:p>
          <a:p>
            <a:pPr algn="ctr"/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 oxide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8D99FE-5A36-3B14-0F78-6C9BFF0C2BB7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7583379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1B46A-E700-A2AF-BCF8-E943B8738A0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250373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Cu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2:2 ratio becomes a 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II sulfide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5C62D8-D444-B359-2A72-AD5855753A92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0114724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ZrS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31F431-6B9E-F661-7AAE-364469B6C07D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6325984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ZrS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2:4 ratio becomes a 1:2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Zirconium sulfide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68A523-625E-B09B-51DA-6FD9E34C525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6807271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ZnS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27AD9C-29DA-E2E7-24AA-B1511046E49A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4248401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ZnS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Zn is a transitional metal, this is an ionic compound</a:t>
            </a:r>
          </a:p>
          <a:p>
            <a:pPr algn="ctr"/>
            <a:endParaRPr lang="en-US" sz="36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Zinc sulfide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0AB29F-4E6A-06F9-B331-1CF64870E9C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40214239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51C91-270E-7515-ED39-02A683C2ABEA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8229874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Ca(OH)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Ca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Calcium hydroxide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77E7B3-87EF-6379-CF35-C2CA48B7CAA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24085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F7BAD-21AD-F6C0-4806-FD7F224E68C6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8947316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Mg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3:2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nitride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0BC84-3E90-CE7A-FEA4-4E11F8DE908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2833549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SrF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1A53FA-653A-626E-C690-685A0E955814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9437768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SrF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Strontium fluoride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ED21DD-37EE-6507-D5A8-5FB8ABBE28AB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907925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156665-8969-D3F4-0E60-060F618A2CAA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7894342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Rubidium phosphide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D5D7D2-A1A0-CDCF-7962-FFFE7874EFF7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40710911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EBF42-D9A1-02C9-FA9A-EAA1B47FC906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34984101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</a:t>
            </a:r>
            <a:r>
              <a:rPr lang="en-US" sz="3600" dirty="0" err="1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Rubidium phosphate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D4F10-46BC-2175-9666-B42F86AFC6A2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40035278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(NH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3F6CB-3F11-E604-CAE4-1B970B2EDEA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36391520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(NH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NH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makes a cation,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phosphate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4F4D7-224D-8F22-DB9C-481DCD5926B8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3910649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9AEE3-81A4-4A80-4218-D9DDEE353B02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0963928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88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NH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makes a cation,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iodide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EF0BEA-5B75-09D4-2F13-4470AD2F3D2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34011721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4F914-CB15-3EA9-D542-F99D343768E3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362458653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Ag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nitrate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4C1A75-EBD6-9B75-F310-B37DDFAB5CC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42035261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7CD6D-E387-2965-24CC-45CEB20A262E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44043832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Ag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nitrite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 </a:t>
            </a:r>
            <a:endParaRPr lang="en-US" sz="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17C0E-132A-49C9-775E-DECB7073C194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48584068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Bi(NO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4796D9-0284-2993-7C6A-314A1C821FAF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62780602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Bi(NO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Bi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Bismuth (V) nitrite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5C1AF9-2139-5700-3569-61C1C74D3E62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9395045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Bi(NO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F3FC2-4B8C-D160-C628-8A5E6CC1AA6C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2773483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Bi(NO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THINK:  Bi is a transitional metal, this is an ionic compound</a:t>
            </a:r>
          </a:p>
          <a:p>
            <a:pPr algn="ctr"/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     </a:t>
            </a:r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600" baseline="-25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sz="3600" baseline="300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  </a:t>
            </a:r>
            <a:endParaRPr lang="en-US" sz="3600" baseline="300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Bismuth (V) nitrate</a:t>
            </a:r>
            <a:endParaRPr lang="en-US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0AE14F-FBFC-6442-CD9F-B837E3B76C31}"/>
              </a:ext>
            </a:extLst>
          </p:cNvPr>
          <p:cNvSpPr txBox="1"/>
          <p:nvPr/>
        </p:nvSpPr>
        <p:spPr>
          <a:xfrm>
            <a:off x="0" y="0"/>
            <a:ext cx="10265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217008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2010</Words>
  <Application>Microsoft Office PowerPoint</Application>
  <PresentationFormat>Widescreen</PresentationFormat>
  <Paragraphs>771</Paragraphs>
  <Slides>101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132</cp:revision>
  <dcterms:created xsi:type="dcterms:W3CDTF">2015-09-21T12:45:47Z</dcterms:created>
  <dcterms:modified xsi:type="dcterms:W3CDTF">2026-01-09T00:43:16Z</dcterms:modified>
</cp:coreProperties>
</file>